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6858000" cy="9144000"/>
  <p:embeddedFontLst>
    <p:embeddedFont>
      <p:font typeface="Playfair Display" panose="020B0604020202020204" charset="0"/>
      <p:regular r:id="rId14"/>
      <p:bold r:id="rId15"/>
      <p:italic r:id="rId16"/>
      <p:boldItalic r:id="rId17"/>
    </p:embeddedFont>
    <p:embeddedFont>
      <p:font typeface="Tinos" panose="020B0604020202020204" charset="0"/>
      <p:regular r:id="rId18"/>
      <p:bold r:id="rId19"/>
      <p:italic r:id="rId20"/>
      <p:boldItalic r:id="rId21"/>
    </p:embeddedFont>
    <p:embeddedFont>
      <p:font typeface="Baskerville Old Face" panose="02020602080505020303" pitchFamily="18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1E01"/>
    <a:srgbClr val="6A0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A712D5-945B-4C65-8963-4CBED8183642}">
  <a:tblStyle styleId="{76A712D5-945B-4C65-8963-4CBED81836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19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354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5047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894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4948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0768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240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355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168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2.png"/>
          <p:cNvPicPr preferRelativeResize="0"/>
          <p:nvPr/>
        </p:nvPicPr>
        <p:blipFill rotWithShape="1">
          <a:blip r:embed="rId2">
            <a:alphaModFix/>
          </a:blip>
          <a:srcRect l="45142" b="9288"/>
          <a:stretch/>
        </p:blipFill>
        <p:spPr>
          <a:xfrm rot="5400000">
            <a:off x="1066799" y="-1085850"/>
            <a:ext cx="1857376" cy="401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descr="11.png"/>
          <p:cNvPicPr preferRelativeResize="0"/>
          <p:nvPr/>
        </p:nvPicPr>
        <p:blipFill rotWithShape="1">
          <a:blip r:embed="rId3">
            <a:alphaModFix/>
          </a:blip>
          <a:srcRect r="35069" b="2780"/>
          <a:stretch/>
        </p:blipFill>
        <p:spPr>
          <a:xfrm rot="5400000">
            <a:off x="2296513" y="2182213"/>
            <a:ext cx="1579175" cy="43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descr="7.png"/>
          <p:cNvPicPr preferRelativeResize="0"/>
          <p:nvPr/>
        </p:nvPicPr>
        <p:blipFill rotWithShape="1">
          <a:blip r:embed="rId4">
            <a:alphaModFix/>
          </a:blip>
          <a:srcRect r="20660" b="38811"/>
          <a:stretch/>
        </p:blipFill>
        <p:spPr>
          <a:xfrm>
            <a:off x="5626393" y="2481475"/>
            <a:ext cx="3517607" cy="266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4.png"/>
          <p:cNvPicPr preferRelativeResize="0"/>
          <p:nvPr/>
        </p:nvPicPr>
        <p:blipFill rotWithShape="1">
          <a:blip r:embed="rId5">
            <a:alphaModFix/>
          </a:blip>
          <a:srcRect r="26809"/>
          <a:stretch/>
        </p:blipFill>
        <p:spPr>
          <a:xfrm rot="-5400000">
            <a:off x="5465075" y="-1026425"/>
            <a:ext cx="2662025" cy="4695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2"/>
          <p:cNvGrpSpPr/>
          <p:nvPr/>
        </p:nvGrpSpPr>
        <p:grpSpPr>
          <a:xfrm>
            <a:off x="1638168" y="1095866"/>
            <a:ext cx="5867786" cy="2951912"/>
            <a:chOff x="615225" y="581250"/>
            <a:chExt cx="7913400" cy="3981000"/>
          </a:xfrm>
        </p:grpSpPr>
        <p:sp>
          <p:nvSpPr>
            <p:cNvPr id="15" name="Google Shape;15;p2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962150" y="1171525"/>
            <a:ext cx="5219700" cy="28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" descr="1.png"/>
          <p:cNvPicPr preferRelativeResize="0"/>
          <p:nvPr/>
        </p:nvPicPr>
        <p:blipFill rotWithShape="1">
          <a:blip r:embed="rId6">
            <a:alphaModFix/>
          </a:blip>
          <a:srcRect r="34262" b="14813"/>
          <a:stretch/>
        </p:blipFill>
        <p:spPr>
          <a:xfrm flipH="1">
            <a:off x="0" y="1209675"/>
            <a:ext cx="2536475" cy="39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 descr="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1375">
            <a:off x="7110167" y="2730953"/>
            <a:ext cx="970522" cy="1385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0" descr="5.png"/>
          <p:cNvPicPr preferRelativeResize="0"/>
          <p:nvPr/>
        </p:nvPicPr>
        <p:blipFill rotWithShape="1">
          <a:blip r:embed="rId2">
            <a:alphaModFix/>
          </a:blip>
          <a:srcRect r="40695" b="12701"/>
          <a:stretch/>
        </p:blipFill>
        <p:spPr>
          <a:xfrm>
            <a:off x="7727980" y="1889850"/>
            <a:ext cx="1416020" cy="325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0" descr="11.png"/>
          <p:cNvPicPr preferRelativeResize="0"/>
          <p:nvPr/>
        </p:nvPicPr>
        <p:blipFill rotWithShape="1">
          <a:blip r:embed="rId3">
            <a:alphaModFix/>
          </a:blip>
          <a:srcRect l="43534" b="9942"/>
          <a:stretch/>
        </p:blipFill>
        <p:spPr>
          <a:xfrm rot="-5400000" flipH="1">
            <a:off x="6860725" y="-1130750"/>
            <a:ext cx="1162050" cy="34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0" descr="11.png"/>
          <p:cNvPicPr preferRelativeResize="0"/>
          <p:nvPr/>
        </p:nvPicPr>
        <p:blipFill rotWithShape="1">
          <a:blip r:embed="rId3">
            <a:alphaModFix/>
          </a:blip>
          <a:srcRect r="35069" b="2780"/>
          <a:stretch/>
        </p:blipFill>
        <p:spPr>
          <a:xfrm rot="5400000">
            <a:off x="1236200" y="2474450"/>
            <a:ext cx="1423325" cy="3914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10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96" name="Google Shape;96;p10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0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8" name="Google Shape;98;p10" descr="2.png"/>
          <p:cNvPicPr preferRelativeResize="0"/>
          <p:nvPr/>
        </p:nvPicPr>
        <p:blipFill rotWithShape="1">
          <a:blip r:embed="rId4">
            <a:alphaModFix/>
          </a:blip>
          <a:srcRect l="45142" t="-12064" b="21353"/>
          <a:stretch/>
        </p:blipFill>
        <p:spPr>
          <a:xfrm rot="5400000">
            <a:off x="949199" y="-968250"/>
            <a:ext cx="1654426" cy="357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0" descr="6.png"/>
          <p:cNvPicPr preferRelativeResize="0"/>
          <p:nvPr/>
        </p:nvPicPr>
        <p:blipFill rotWithShape="1">
          <a:blip r:embed="rId5">
            <a:alphaModFix/>
          </a:blip>
          <a:srcRect l="11090" r="-11089" b="16541"/>
          <a:stretch/>
        </p:blipFill>
        <p:spPr>
          <a:xfrm flipH="1">
            <a:off x="7639050" y="3602476"/>
            <a:ext cx="1504950" cy="154102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0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BFAF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51600" y="2122450"/>
            <a:ext cx="6640800" cy="23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◉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◎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●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■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●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■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>
            <a:spLocks noGrp="1"/>
          </p:cNvSpPr>
          <p:nvPr>
            <p:ph type="ctrTitle"/>
          </p:nvPr>
        </p:nvSpPr>
        <p:spPr>
          <a:xfrm>
            <a:off x="1962150" y="1171525"/>
            <a:ext cx="5219700" cy="28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Palavras frequentes</a:t>
            </a:r>
            <a:br>
              <a:rPr lang="en" dirty="0" smtClean="0"/>
            </a:br>
            <a:r>
              <a:rPr lang="en" dirty="0" smtClean="0"/>
              <a:t>(</a:t>
            </a:r>
            <a:r>
              <a:rPr lang="pt-BR" dirty="0" smtClean="0">
                <a:solidFill>
                  <a:srgbClr val="BA1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Março</a:t>
            </a:r>
            <a:r>
              <a:rPr lang="pt-BR" dirty="0" smtClean="0"/>
              <a:t>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Quando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- Quando</a:t>
            </a:r>
            <a:r>
              <a:rPr lang="pt-BR" sz="2800" dirty="0" smtClean="0">
                <a:latin typeface="Baskerville Old Face" panose="02020602080505020303" pitchFamily="18" charset="0"/>
              </a:rPr>
              <a:t> é seu aniversário?</a:t>
            </a: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- Meu aniversário é dia 12 de Junho!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10" name="Picture 2" descr="Image result for when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819" y="1334390"/>
            <a:ext cx="1744713" cy="174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Onde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- Onde</a:t>
            </a:r>
            <a:r>
              <a:rPr lang="pt-BR" sz="2800" dirty="0" smtClean="0">
                <a:latin typeface="Baskerville Old Face" panose="02020602080505020303" pitchFamily="18" charset="0"/>
              </a:rPr>
              <a:t> você estuda?</a:t>
            </a: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- Eu estudo na escola Majestic Fields!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2052" name="Picture 4" descr="Image result for where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608" y="787487"/>
            <a:ext cx="2343409" cy="214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8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Adicionei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Eu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adicionei </a:t>
            </a:r>
            <a:r>
              <a:rPr lang="pt-BR" sz="2800" dirty="0" smtClean="0">
                <a:latin typeface="Baskerville Old Face" panose="02020602080505020303" pitchFamily="18" charset="0"/>
              </a:rPr>
              <a:t>primeiro as unidades, e depois reagrupei as dezenas.</a:t>
            </a:r>
          </a:p>
          <a:p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3074" name="Picture 2" descr="Image result for add 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118" y="979481"/>
            <a:ext cx="1934612" cy="193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08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Subtrair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- Você pode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subtrair </a:t>
            </a:r>
            <a:r>
              <a:rPr lang="pt-BR" sz="2800" dirty="0" smtClean="0">
                <a:latin typeface="Baskerville Old Face" panose="02020602080505020303" pitchFamily="18" charset="0"/>
              </a:rPr>
              <a:t>5 – 7? </a:t>
            </a: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- Não, você precisa pedir ajuda para a dezena.</a:t>
            </a:r>
          </a:p>
          <a:p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4098" name="Picture 2" descr="Image result for subtrac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503" y="1063689"/>
            <a:ext cx="2221924" cy="22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1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Inverno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Inverno </a:t>
            </a:r>
            <a:r>
              <a:rPr lang="pt-BR" sz="2800" dirty="0" smtClean="0">
                <a:latin typeface="Baskerville Old Face" panose="02020602080505020303" pitchFamily="18" charset="0"/>
              </a:rPr>
              <a:t>é a minha estação favorita porque você pode esquiar na neve, e também tem o Natal!</a:t>
            </a:r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5122" name="Picture 2" descr="Image result for winte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592" y="737094"/>
            <a:ext cx="2401142" cy="240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1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Primavera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>
              <a:latin typeface="Baskerville Old Face" panose="02020602080505020303" pitchFamily="18" charset="0"/>
            </a:endParaRPr>
          </a:p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Primavera </a:t>
            </a:r>
            <a:r>
              <a:rPr lang="pt-BR" sz="2800" dirty="0" smtClean="0">
                <a:latin typeface="Baskerville Old Face" panose="02020602080505020303" pitchFamily="18" charset="0"/>
              </a:rPr>
              <a:t>é a estação que vem depois do inverno e antes do verão. Também é a estação das flores!</a:t>
            </a:r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6146" name="Picture 2" descr="Image result for spring season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28" y="1042253"/>
            <a:ext cx="2027918" cy="202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8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Horas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 smtClean="0">
              <a:latin typeface="Baskerville Old Face" panose="02020602080505020303" pitchFamily="18" charset="0"/>
            </a:endParaRP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Que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horas </a:t>
            </a:r>
            <a:r>
              <a:rPr lang="pt-BR" sz="2800" dirty="0" smtClean="0">
                <a:latin typeface="Baskerville Old Face" panose="02020602080505020303" pitchFamily="18" charset="0"/>
              </a:rPr>
              <a:t>são?</a:t>
            </a: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São três e meia, é hora de ir para casa!</a:t>
            </a:r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7170" name="Picture 2" descr="Image result for hou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735" y="1101012"/>
            <a:ext cx="2112930" cy="211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98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Minutos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 smtClean="0">
              <a:latin typeface="Baskerville Old Face" panose="02020602080505020303" pitchFamily="18" charset="0"/>
            </a:endParaRP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Quantos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minutos </a:t>
            </a:r>
            <a:r>
              <a:rPr lang="pt-BR" sz="2800" dirty="0" smtClean="0">
                <a:latin typeface="Baskerville Old Face" panose="02020602080505020303" pitchFamily="18" charset="0"/>
              </a:rPr>
              <a:t>são meia hora?</a:t>
            </a: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Trinta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minutos</a:t>
            </a:r>
            <a:r>
              <a:rPr lang="pt-BR" sz="2800" dirty="0" smtClean="0">
                <a:latin typeface="Baskerville Old Face" panose="02020602080505020303" pitchFamily="18" charset="0"/>
              </a:rPr>
              <a:t> são meia hora.</a:t>
            </a:r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8194" name="Picture 2" descr="Image result for minute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592" y="755546"/>
            <a:ext cx="2382481" cy="238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38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Segundos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 smtClean="0">
              <a:latin typeface="Baskerville Old Face" panose="02020602080505020303" pitchFamily="18" charset="0"/>
            </a:endParaRP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Quantos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segundos </a:t>
            </a:r>
            <a:r>
              <a:rPr lang="pt-BR" sz="2800" dirty="0" smtClean="0">
                <a:latin typeface="Baskerville Old Face" panose="02020602080505020303" pitchFamily="18" charset="0"/>
              </a:rPr>
              <a:t>tem em um minuto?</a:t>
            </a: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Um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minuto</a:t>
            </a:r>
            <a:r>
              <a:rPr lang="pt-BR" sz="2800" dirty="0" smtClean="0">
                <a:latin typeface="Baskerville Old Face" panose="02020602080505020303" pitchFamily="18" charset="0"/>
              </a:rPr>
              <a:t> tem 60 segundos.</a:t>
            </a:r>
            <a:endParaRPr lang="pt-BR" sz="2800" dirty="0">
              <a:latin typeface="Baskerville Old Face" panose="02020602080505020303" pitchFamily="18" charset="0"/>
            </a:endParaRPr>
          </a:p>
        </p:txBody>
      </p:sp>
      <p:pic>
        <p:nvPicPr>
          <p:cNvPr id="9220" name="Picture 4" descr="Image result for second time  ic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1" t="11523" r="15407" b="17772"/>
          <a:stretch/>
        </p:blipFill>
        <p:spPr bwMode="auto">
          <a:xfrm>
            <a:off x="6244664" y="885707"/>
            <a:ext cx="1807066" cy="196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30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ctrTitle" idx="4294967295"/>
          </p:nvPr>
        </p:nvSpPr>
        <p:spPr>
          <a:xfrm>
            <a:off x="1458030" y="643550"/>
            <a:ext cx="6593700" cy="8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125"/>
                </a:solidFill>
              </a:rPr>
              <a:t>Seres vivos</a:t>
            </a:r>
            <a:endParaRPr dirty="0">
              <a:solidFill>
                <a:srgbClr val="CC4125"/>
              </a:solidFill>
            </a:endParaRPr>
          </a:p>
        </p:txBody>
      </p:sp>
      <p:sp>
        <p:nvSpPr>
          <p:cNvPr id="144" name="Google Shape;144;p1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3897" y="1946787"/>
            <a:ext cx="64892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askerville Old Face" panose="02020602080505020303" pitchFamily="18" charset="0"/>
              </a:rPr>
              <a:t>Exemplo</a:t>
            </a:r>
            <a:r>
              <a:rPr lang="en-US" sz="2800" dirty="0" smtClean="0">
                <a:latin typeface="Baskerville Old Face" panose="02020602080505020303" pitchFamily="18" charset="0"/>
              </a:rPr>
              <a:t>:</a:t>
            </a:r>
            <a:endParaRPr lang="pt-BR" sz="2800" dirty="0" smtClean="0">
              <a:latin typeface="Baskerville Old Face" panose="02020602080505020303" pitchFamily="18" charset="0"/>
            </a:endParaRPr>
          </a:p>
          <a:p>
            <a:endParaRPr lang="pt-BR" sz="2800" dirty="0" smtClean="0">
              <a:latin typeface="Baskerville Old Face" panose="02020602080505020303" pitchFamily="18" charset="0"/>
            </a:endParaRPr>
          </a:p>
          <a:p>
            <a:r>
              <a:rPr lang="pt-BR" sz="2800" dirty="0" smtClean="0">
                <a:latin typeface="Baskerville Old Face" panose="02020602080505020303" pitchFamily="18" charset="0"/>
              </a:rPr>
              <a:t>Os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seres vivos </a:t>
            </a:r>
            <a:r>
              <a:rPr lang="pt-BR" sz="2800" dirty="0" smtClean="0">
                <a:latin typeface="Baskerville Old Face" panose="02020602080505020303" pitchFamily="18" charset="0"/>
              </a:rPr>
              <a:t>precisam de água, comida, ar e um habitat para sobreviver. </a:t>
            </a:r>
          </a:p>
        </p:txBody>
      </p:sp>
      <p:pic>
        <p:nvPicPr>
          <p:cNvPr id="1024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607" y="774207"/>
            <a:ext cx="2345159" cy="234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32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sta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203</Words>
  <Application>Microsoft Office PowerPoint</Application>
  <PresentationFormat>On-screen Show (16:9)</PresentationFormat>
  <Paragraphs>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Playfair Display</vt:lpstr>
      <vt:lpstr>Arial</vt:lpstr>
      <vt:lpstr>Tinos</vt:lpstr>
      <vt:lpstr>Baskerville Old Face</vt:lpstr>
      <vt:lpstr>Constance template</vt:lpstr>
      <vt:lpstr>Palavras frequentes (Março)</vt:lpstr>
      <vt:lpstr>Quando</vt:lpstr>
      <vt:lpstr>Onde</vt:lpstr>
      <vt:lpstr>Adicionei</vt:lpstr>
      <vt:lpstr>Subtrair</vt:lpstr>
      <vt:lpstr>Inverno</vt:lpstr>
      <vt:lpstr>Primavera</vt:lpstr>
      <vt:lpstr>Horas</vt:lpstr>
      <vt:lpstr>Minutos</vt:lpstr>
      <vt:lpstr>Segundos</vt:lpstr>
      <vt:lpstr>Seres vivos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Lina Figueiredo</dc:creator>
  <cp:lastModifiedBy>Lina Figueiredo</cp:lastModifiedBy>
  <cp:revision>15</cp:revision>
  <dcterms:modified xsi:type="dcterms:W3CDTF">2020-03-04T01:26:17Z</dcterms:modified>
</cp:coreProperties>
</file>